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6"/>
          <p:cNvGrpSpPr/>
          <p:nvPr/>
        </p:nvGrpSpPr>
        <p:grpSpPr>
          <a:xfrm>
            <a:off x="138554" y="-54304"/>
            <a:ext cx="3504280" cy="9862207"/>
            <a:chOff x="0" y="0"/>
            <a:chExt cx="3504279" cy="9862206"/>
          </a:xfrm>
        </p:grpSpPr>
        <p:sp>
          <p:nvSpPr>
            <p:cNvPr id="164" name="Freeform 6"/>
            <p:cNvSpPr/>
            <p:nvPr/>
          </p:nvSpPr>
          <p:spPr>
            <a:xfrm>
              <a:off x="440603" y="0"/>
              <a:ext cx="1614025" cy="766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rgbClr val="0F6FC6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5" name="Freeform 7"/>
            <p:cNvSpPr/>
            <p:nvPr/>
          </p:nvSpPr>
          <p:spPr>
            <a:xfrm>
              <a:off x="0" y="0"/>
              <a:ext cx="1607175" cy="758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6" name="Freeform 8"/>
            <p:cNvSpPr/>
            <p:nvPr/>
          </p:nvSpPr>
          <p:spPr>
            <a:xfrm>
              <a:off x="0" y="7533628"/>
              <a:ext cx="1766979" cy="232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7" name="Freeform 9"/>
            <p:cNvSpPr/>
            <p:nvPr/>
          </p:nvSpPr>
          <p:spPr>
            <a:xfrm>
              <a:off x="440603" y="7608965"/>
              <a:ext cx="2150510" cy="225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3763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8" name="Freeform 10"/>
            <p:cNvSpPr/>
            <p:nvPr/>
          </p:nvSpPr>
          <p:spPr>
            <a:xfrm>
              <a:off x="440603" y="7602116"/>
              <a:ext cx="3063677" cy="226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B5395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9" name="Freeform 11"/>
            <p:cNvSpPr/>
            <p:nvPr/>
          </p:nvSpPr>
          <p:spPr>
            <a:xfrm>
              <a:off x="0" y="7533628"/>
              <a:ext cx="2438157" cy="232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71" name="Title Text"/>
          <p:cNvSpPr txBox="1"/>
          <p:nvPr>
            <p:ph type="title"/>
          </p:nvPr>
        </p:nvSpPr>
        <p:spPr>
          <a:xfrm>
            <a:off x="1583265" y="2926079"/>
            <a:ext cx="3785731" cy="1463041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3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half" idx="1"/>
          </p:nvPr>
        </p:nvSpPr>
        <p:spPr>
          <a:xfrm>
            <a:off x="5612835" y="1950718"/>
            <a:ext cx="6657057" cy="5445763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400050" indent="-400050" defTabSz="650240">
              <a:spcBef>
                <a:spcPts val="800"/>
              </a:spcBef>
              <a:buClr>
                <a:srgbClr val="0B5395"/>
              </a:buClr>
              <a:buSzPct val="145000"/>
              <a:buFont typeface="Arial"/>
              <a:buChar char="•"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01700" defTabSz="650240">
              <a:spcBef>
                <a:spcPts val="800"/>
              </a:spcBef>
              <a:buClr>
                <a:srgbClr val="0B5395"/>
              </a:buClr>
              <a:buSzPct val="145000"/>
              <a:buFont typeface="Arial"/>
              <a:buChar char="•"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4462" indent="-500062" defTabSz="650240">
              <a:spcBef>
                <a:spcPts val="800"/>
              </a:spcBef>
              <a:buClr>
                <a:srgbClr val="0B5395"/>
              </a:buClr>
              <a:buSzPct val="145000"/>
              <a:buFont typeface="Arial"/>
              <a:buChar char="•"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714500" indent="-342900" defTabSz="650240">
              <a:spcBef>
                <a:spcPts val="800"/>
              </a:spcBef>
              <a:buClr>
                <a:srgbClr val="0B5395"/>
              </a:buClr>
              <a:buSzPct val="145000"/>
              <a:buFont typeface="Arial"/>
              <a:buChar char="•"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171700" indent="-342900" defTabSz="650240">
              <a:spcBef>
                <a:spcPts val="800"/>
              </a:spcBef>
              <a:buClr>
                <a:srgbClr val="0B5395"/>
              </a:buClr>
              <a:buSzPct val="145000"/>
              <a:buFont typeface="Arial"/>
              <a:buChar char="•"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Text Placeholder 3"/>
          <p:cNvSpPr/>
          <p:nvPr>
            <p:ph type="body" sz="quarter" idx="13"/>
          </p:nvPr>
        </p:nvSpPr>
        <p:spPr>
          <a:xfrm>
            <a:off x="1583265" y="4389120"/>
            <a:ext cx="3785731" cy="1950721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650240">
              <a:spcBef>
                <a:spcPts val="800"/>
              </a:spcBef>
              <a:buClrTx/>
              <a:buSzTx/>
              <a:buFontTx/>
              <a:buNone/>
              <a:defRPr sz="2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1981856" y="7539058"/>
            <a:ext cx="288037" cy="300737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650240">
              <a:lnSpc>
                <a:spcPct val="100000"/>
              </a:lnSpc>
              <a:defRPr sz="1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"/>
          <p:cNvGrpSpPr/>
          <p:nvPr/>
        </p:nvGrpSpPr>
        <p:grpSpPr>
          <a:xfrm>
            <a:off x="497570" y="7333"/>
            <a:ext cx="7116652" cy="9738933"/>
            <a:chOff x="0" y="0"/>
            <a:chExt cx="7116650" cy="9738932"/>
          </a:xfrm>
        </p:grpSpPr>
        <p:sp>
          <p:nvSpPr>
            <p:cNvPr id="181" name="Freeform 6"/>
            <p:cNvSpPr/>
            <p:nvPr/>
          </p:nvSpPr>
          <p:spPr>
            <a:xfrm>
              <a:off x="621777" y="0"/>
              <a:ext cx="1509389" cy="394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898"/>
                  </a:moveTo>
                  <a:lnTo>
                    <a:pt x="7254" y="21600"/>
                  </a:lnTo>
                  <a:lnTo>
                    <a:pt x="21600" y="0"/>
                  </a:lnTo>
                  <a:lnTo>
                    <a:pt x="13863" y="0"/>
                  </a:lnTo>
                  <a:lnTo>
                    <a:pt x="0" y="20898"/>
                  </a:lnTo>
                  <a:close/>
                </a:path>
              </a:pathLst>
            </a:custGeom>
            <a:solidFill>
              <a:srgbClr val="0F6FC6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82" name="Freeform 7"/>
            <p:cNvSpPr/>
            <p:nvPr/>
          </p:nvSpPr>
          <p:spPr>
            <a:xfrm>
              <a:off x="0" y="0"/>
              <a:ext cx="1468838" cy="3793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54" y="21600"/>
                  </a:moveTo>
                  <a:lnTo>
                    <a:pt x="21600" y="0"/>
                  </a:lnTo>
                  <a:lnTo>
                    <a:pt x="13616" y="0"/>
                  </a:lnTo>
                  <a:lnTo>
                    <a:pt x="0" y="20869"/>
                  </a:lnTo>
                  <a:lnTo>
                    <a:pt x="7255" y="21562"/>
                  </a:lnTo>
                  <a:lnTo>
                    <a:pt x="7454" y="2160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83" name="Freeform 9"/>
            <p:cNvSpPr/>
            <p:nvPr/>
          </p:nvSpPr>
          <p:spPr>
            <a:xfrm>
              <a:off x="-1" y="3672093"/>
              <a:ext cx="3823033" cy="606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645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84" name="Freeform 10"/>
            <p:cNvSpPr/>
            <p:nvPr/>
          </p:nvSpPr>
          <p:spPr>
            <a:xfrm>
              <a:off x="628535" y="3827538"/>
              <a:ext cx="4728665" cy="591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  <a:lnTo>
                    <a:pt x="207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73763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85" name="Freeform 11"/>
            <p:cNvSpPr/>
            <p:nvPr/>
          </p:nvSpPr>
          <p:spPr>
            <a:xfrm>
              <a:off x="621777" y="3820779"/>
              <a:ext cx="6494874" cy="591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2" y="25"/>
                  </a:lnTo>
                  <a:lnTo>
                    <a:pt x="15749" y="21600"/>
                  </a:lnTo>
                  <a:lnTo>
                    <a:pt x="21600" y="21600"/>
                  </a:lnTo>
                  <a:lnTo>
                    <a:pt x="1686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95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86" name="Freeform 12"/>
            <p:cNvSpPr/>
            <p:nvPr/>
          </p:nvSpPr>
          <p:spPr>
            <a:xfrm>
              <a:off x="0" y="3665335"/>
              <a:ext cx="5086863" cy="607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525" y="889"/>
                  </a:lnTo>
                  <a:lnTo>
                    <a:pt x="2181" y="481"/>
                  </a:lnTo>
                  <a:lnTo>
                    <a:pt x="2152" y="45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233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defTabSz="65024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88" name="Title Text"/>
          <p:cNvSpPr txBox="1"/>
          <p:nvPr>
            <p:ph type="title"/>
          </p:nvPr>
        </p:nvSpPr>
        <p:spPr>
          <a:xfrm>
            <a:off x="3123627" y="2691272"/>
            <a:ext cx="9146265" cy="2790613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r" defTabSz="650240">
              <a:lnSpc>
                <a:spcPct val="100000"/>
              </a:lnSpc>
              <a:spcBef>
                <a:spcPts val="0"/>
              </a:spcBef>
              <a:defRPr cap="none" sz="8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9" name="Body Level One…"/>
          <p:cNvSpPr txBox="1"/>
          <p:nvPr>
            <p:ph type="body" sz="quarter" idx="1"/>
          </p:nvPr>
        </p:nvSpPr>
        <p:spPr>
          <a:xfrm>
            <a:off x="4816402" y="5481884"/>
            <a:ext cx="7453489" cy="1481104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algn="r" defTabSz="650240">
              <a:spcBef>
                <a:spcPts val="800"/>
              </a:spcBef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indent="457200" algn="r" defTabSz="650240">
              <a:spcBef>
                <a:spcPts val="800"/>
              </a:spcBef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indent="914400" algn="r" defTabSz="650240">
              <a:spcBef>
                <a:spcPts val="800"/>
              </a:spcBef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indent="1371600" algn="r" defTabSz="650240">
              <a:spcBef>
                <a:spcPts val="800"/>
              </a:spcBef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indent="1828800" algn="r" defTabSz="650240">
              <a:spcBef>
                <a:spcPts val="800"/>
              </a:spcBef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1981856" y="7539058"/>
            <a:ext cx="288037" cy="300737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650240">
              <a:lnSpc>
                <a:spcPct val="100000"/>
              </a:lnSpc>
              <a:defRPr sz="1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nature.com/articles/s41586-018-0637-6.pd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pandas.pydata.org/pandas-docs/version/0.23/pandas.pdf" TargetMode="External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1%20-%20Reading%20from%20a%20CSV.ipynb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2%20-%20Selecting%20data%20&amp;%20finding%20the%20most%20common%20complaint%20type.ipynb" TargetMode="External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3%20-%20Which%20borough%20has%20the%20most%20noise%20complaints%20(or,%20more%20selecting%20data).ipynb" TargetMode="External"/><Relationship Id="rId3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4%20-%20Find%20out%20on%20which%20weekday%20people%20bike%20the%20most%20with%20groupby%20and%20aggregate.ipynb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6%20-%20Cleaning%20up%20messy%20data.ipynb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Pandas/Notebooks/Chapter%208%20-%20Loading%20data%20from%20SQL%20databases.ipynb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jubeenshah/School-of-ai-2nd-meetup/blob/master/2ndMeetup-Resources/Demo/The_Basics_Of_NumPy_Arrays.ipynb" TargetMode="External"/><Relationship Id="rId3" Type="http://schemas.openxmlformats.org/officeDocument/2006/relationships/hyperlink" Target="https://github.com/jubeenshah/School-of-ai-2nd-meetup/blob/master/2ndMeetup-Resources/07-Quizes/01-NumpyQuiz.ipynb" TargetMode="External"/><Relationship Id="rId4" Type="http://schemas.openxmlformats.org/officeDocument/2006/relationships/hyperlink" Target="https://github.com/jubeenshah/School-of-ai-2nd-meetup/blob/master/2ndMeetup-Resources/08-Solution/01-NumpyQuiz-Sol.ipynb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jubeenshah/School-of-ai-2nd-meetup/blob/master/2ndMeetup-Resources/Demo/MatplotLib/AnatomyOfMatplotlib-master/AnatomyOfMatplotlib-Part1-Figures_Subplots_and_layouts.ipynb" TargetMode="External"/><Relationship Id="rId3" Type="http://schemas.openxmlformats.org/officeDocument/2006/relationships/hyperlink" Target="https://github.com/jubeenshah/School-of-ai-2nd-meetup/blob/master/2ndMeetup-Resources/Demo/MatplotLib/AnatomyOfMatplotlib-master/AnatomyOfMatplotlib-Part2-Plotting_Methods_Overview.ipynb" TargetMode="External"/><Relationship Id="rId4" Type="http://schemas.openxmlformats.org/officeDocument/2006/relationships/hyperlink" Target="https://github.com/jubeenshah/School-of-ai-2nd-meetup/blob/master/2ndMeetup-Resources/Demo/MatplotLib/AnatomyOfMatplotlib-master/AnatomyOfMatplotlib-Part3-HowToSpeakMPL.ipynb" TargetMode="External"/><Relationship Id="rId5" Type="http://schemas.openxmlformats.org/officeDocument/2006/relationships/hyperlink" Target="https://github.com/jubeenshah/School-of-ai-2nd-meetup/blob/master/2ndMeetup-Resources/Demo/MatplotLib/AnatomyOfMatplotlib-master/AnatomyOfMatplotlib-Part4-Limits_Legends_and_Layouts.ipynb" TargetMode="External"/><Relationship Id="rId6" Type="http://schemas.openxmlformats.org/officeDocument/2006/relationships/hyperlink" Target="https://github.com/jubeenshah/School-of-ai-2nd-meetup/blob/master/2ndMeetup-Resources/Demo/MatplotLib/AnatomyOfMatplotlib-master/AnatomyOfMatplotlib-Part5-Artists.ipynb" TargetMode="External"/><Relationship Id="rId7" Type="http://schemas.openxmlformats.org/officeDocument/2006/relationships/hyperlink" Target="https://github.com/jubeenshah/School-of-ai-2nd-meetup/blob/master/2ndMeetup-Resources/Demo/MatplotLib/AnatomyOfMatplotlib-master/AnatomyOfMatplotlib-Part6-mpl_toolkits.ipyn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hyperlink" Target="https://github.com/jubeenshah/School-of-ai-2nd-meetup/blob/master/2ndMeetup-Resources/Demo/TensorFlow/basic_classification.ipynb" TargetMode="External"/><Relationship Id="rId4" Type="http://schemas.openxmlformats.org/officeDocument/2006/relationships/hyperlink" Target="https://github.com/zalandoresearch/fashion-mnist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TensorFlow/basic_text_classification.ipynb" TargetMode="External"/><Relationship Id="rId3" Type="http://schemas.openxmlformats.org/officeDocument/2006/relationships/hyperlink" Target="https://www.tensorflow.org/api_docs/python/tf/keras/datasets/imdb" TargetMode="External"/><Relationship Id="rId4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TensorFlow/basic_regression.ipynb" TargetMode="External"/><Relationship Id="rId3" Type="http://schemas.openxmlformats.org/officeDocument/2006/relationships/hyperlink" Target="https://www.cs.toronto.edu/%7Edelve/data/boston/bostonDetail.html" TargetMode="External"/><Relationship Id="rId4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blob/master/2ndMeetup-Resources/Demo/TensorFlow/overfit_and_underfit.ipynb" TargetMode="External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tree/master/2ndMeetup-Resources/Demo/TensorFlow/Practice/01_Basics" TargetMode="External"/><Relationship Id="rId3" Type="http://schemas.openxmlformats.org/officeDocument/2006/relationships/hyperlink" Target="https://github.com/jubeenshah/School-of-ai-2nd-meetup/blob/master/2ndMeetup-Resources/Demo/TensorFlow/Practice/01_Basics/01_HelloWorld.ipynb" TargetMode="External"/><Relationship Id="rId4" Type="http://schemas.openxmlformats.org/officeDocument/2006/relationships/hyperlink" Target="https://github.com/jubeenshah/School-of-ai-2nd-meetup/blob/master/2ndMeetup-Resources/Demo/TensorFlow/Practice/01_Basics/02_UnderstandingTensorWorld.ipynb" TargetMode="External"/><Relationship Id="rId5" Type="http://schemas.openxmlformats.org/officeDocument/2006/relationships/hyperlink" Target="https://github.com/jubeenshah/School-of-ai-2nd-meetup/blob/master/2ndMeetup-Resources/Demo/TensorFlow/Practice/01_Basics/03_WorkingWithInputs.ipynb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ubeenshah/School-of-ai-2nd-meetup/tree/master/2ndMeetup-Resources/Demo/TensorFlow/Practice/01_Basics" TargetMode="External"/><Relationship Id="rId3" Type="http://schemas.openxmlformats.org/officeDocument/2006/relationships/hyperlink" Target="https://github.com/jubeenshah/School-of-ai-2nd-meetup/blob/master/2ndMeetup-Resources/Demo/TensorFlow/Practice/01_Basics/04_TensorFlowMath.ipynb" TargetMode="External"/><Relationship Id="rId4" Type="http://schemas.openxmlformats.org/officeDocument/2006/relationships/hyperlink" Target="https://github.com/jubeenshah/School-of-ai-2nd-meetup/blob/master/2ndMeetup-Resources/Demo/TensorFlow/Practice/01_Basics/05_DeclaringTensors.ipynb" TargetMode="External"/><Relationship Id="rId5" Type="http://schemas.openxmlformats.org/officeDocument/2006/relationships/hyperlink" Target="https://github.com/jubeenshah/School-of-ai-2nd-meetup/blob/master/2ndMeetup-Resources/Demo/TensorFlow/Practice/01_Basics/06_PlaceholdersAndVariables.ipynb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localhost:8888/tree/Desktop/Development/School%20of%20Ai/School-of-ai-2nd-meetup/2ndMeetup-Resources/Demo/TensorFlow/Practice/02_IntroToTensorFlow" TargetMode="External"/><Relationship Id="rId3" Type="http://schemas.openxmlformats.org/officeDocument/2006/relationships/hyperlink" Target="https://github.com/jubeenshah/School-of-ai-2nd-meetup/blob/master/2ndMeetup-Resources/Demo/TensorFlow/Practice/02_IntroToTensorFlow/02_SoftmaxTensorFlow.ipynb" TargetMode="External"/><Relationship Id="rId4" Type="http://schemas.openxmlformats.org/officeDocument/2006/relationships/hyperlink" Target="https://github.com/jubeenshah/School-of-ai-2nd-meetup/blob/master/2ndMeetup-Resources/Demo/TensorFlow/Practice/02_IntroToTensorFlow/03_CrossEntropy.ipynb" TargetMode="External"/><Relationship Id="rId5" Type="http://schemas.openxmlformats.org/officeDocument/2006/relationships/hyperlink" Target="https://github.com/jubeenshah/School-of-ai-2nd-meetup/blob/master/2ndMeetup-Resources/Demo/TensorFlow/Practice/02_IntroToTensorFlow/04_MiniBatching.ipynb" TargetMode="External"/><Relationship Id="rId6" Type="http://schemas.openxmlformats.org/officeDocument/2006/relationships/hyperlink" Target="https://github.com/jubeenshah/School-of-ai-2nd-meetup/blob/master/2ndMeetup-Resources/Demo/TensorFlow/Practice/02_IntroToTensorFlow/06_WelcomeToTensorflow.ipynb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.gif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.gif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.gif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econd Meetup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Meetup</a:t>
            </a:r>
          </a:p>
        </p:txBody>
      </p:sp>
      <p:pic>
        <p:nvPicPr>
          <p:cNvPr id="200" name="Asset 3.png" descr="Asset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633" y="6211450"/>
            <a:ext cx="12063535" cy="182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Asset 1.png" descr="Asset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0080" y="2914272"/>
            <a:ext cx="2773123" cy="296348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Jubeen Shah"/>
          <p:cNvSpPr txBox="1"/>
          <p:nvPr/>
        </p:nvSpPr>
        <p:spPr>
          <a:xfrm>
            <a:off x="604414" y="1802523"/>
            <a:ext cx="24574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Jubeen Shah</a:t>
            </a:r>
          </a:p>
        </p:txBody>
      </p:sp>
      <p:sp>
        <p:nvSpPr>
          <p:cNvPr id="203" name="Brandon Johnson"/>
          <p:cNvSpPr txBox="1"/>
          <p:nvPr/>
        </p:nvSpPr>
        <p:spPr>
          <a:xfrm>
            <a:off x="604414" y="2518169"/>
            <a:ext cx="344962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Brandon Johnson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Balaji Kannaiy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Balaji Kannaiyan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thics in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Ethics in AI</a:t>
            </a:r>
          </a:p>
        </p:txBody>
      </p:sp>
      <p:sp>
        <p:nvSpPr>
          <p:cNvPr id="283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284" name="Ethics — The moral experiment machine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Char char="▸"/>
            </a:pPr>
            <a:r>
              <a:t>Ethics —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The moral experiment 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28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288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" name="Pan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</a:t>
            </a:r>
          </a:p>
        </p:txBody>
      </p:sp>
      <p:sp>
        <p:nvSpPr>
          <p:cNvPr id="292" name="What i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295" name="Pan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Pandas</a:t>
            </a:r>
          </a:p>
        </p:txBody>
      </p:sp>
      <p:sp>
        <p:nvSpPr>
          <p:cNvPr id="296" name="Powerful data analysis toolk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Powerful data analysis toolkit</a:t>
            </a:r>
          </a:p>
          <a:p>
            <a:pP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Documentation</a:t>
            </a:r>
            <a:r>
              <a:t> </a:t>
            </a:r>
          </a:p>
        </p:txBody>
      </p:sp>
      <p:pic>
        <p:nvPicPr>
          <p:cNvPr id="297" name="11-pandas_logo.png" descr="11-panda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257" y="6138857"/>
            <a:ext cx="9282286" cy="1933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00" name="Reading from a csv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Reading from a csv file</a:t>
            </a:r>
          </a:p>
        </p:txBody>
      </p:sp>
      <p:sp>
        <p:nvSpPr>
          <p:cNvPr id="301" name="Why CSV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CSV?</a:t>
            </a:r>
          </a:p>
          <a:p>
            <a:pPr lvl="1"/>
            <a:r>
              <a:t>Great for starters like you and me</a:t>
            </a:r>
          </a:p>
          <a:p>
            <a:pPr lvl="1"/>
            <a:r>
              <a:t>Easily available</a:t>
            </a:r>
          </a:p>
          <a:p>
            <a:pPr lvl="1"/>
            <a:r>
              <a:t>Easy to read </a:t>
            </a:r>
          </a:p>
          <a:p>
            <a:pPr lvl="1"/>
            <a:r>
              <a:t>Awesome for simple data analysis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04" name="Summariz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Summarizing data</a:t>
            </a:r>
          </a:p>
        </p:txBody>
      </p:sp>
      <p:sp>
        <p:nvSpPr>
          <p:cNvPr id="305" name="Let’s analyze the NYC Open Data for 311 service cal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analyze the NYC Open Data for 311 service calls</a:t>
            </a:r>
          </a:p>
          <a:p>
            <a:pPr/>
            <a:r>
              <a:t>Business Requirement</a:t>
            </a:r>
          </a:p>
          <a:p>
            <a:pPr lvl="1"/>
            <a:r>
              <a:t>Find the most common complaint type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</p:txBody>
      </p:sp>
      <p:pic>
        <p:nvPicPr>
          <p:cNvPr id="306" name="NYCOpenData_Logo.png" descr="NYCOpenData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4154" y="6680500"/>
            <a:ext cx="13004801" cy="2255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09" name="Summariz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Summarizing data</a:t>
            </a:r>
          </a:p>
        </p:txBody>
      </p:sp>
      <p:sp>
        <p:nvSpPr>
          <p:cNvPr id="310" name="Let’s analyze the NYC Open Data for 311 service cal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analyze the NYC Open Data for 311 service calls</a:t>
            </a:r>
          </a:p>
          <a:p>
            <a:pPr/>
            <a:r>
              <a:t>Business Requirement</a:t>
            </a:r>
          </a:p>
          <a:p>
            <a:pPr lvl="1"/>
            <a:r>
              <a:t>Which borough has the most noise complaints?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</p:txBody>
      </p:sp>
      <p:pic>
        <p:nvPicPr>
          <p:cNvPr id="311" name="NYCOpenData_Logo.png" descr="NYCOpenData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4154" y="6680500"/>
            <a:ext cx="13004801" cy="2255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14" name="Adding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Adding information</a:t>
            </a:r>
          </a:p>
        </p:txBody>
      </p:sp>
      <p:sp>
        <p:nvSpPr>
          <p:cNvPr id="315" name="Let’s analyze the bike rid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analyze the bike ride data</a:t>
            </a:r>
          </a:p>
          <a:p>
            <a:pPr/>
            <a:r>
              <a:t>Business Requirement</a:t>
            </a:r>
          </a:p>
          <a:p>
            <a:pPr lvl="1"/>
            <a:r>
              <a:t>Find out on which weekday do people bike the most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18" name="Cleaning up messy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Cleaning up messy data</a:t>
            </a:r>
          </a:p>
        </p:txBody>
      </p:sp>
      <p:sp>
        <p:nvSpPr>
          <p:cNvPr id="319" name="The data you get would always be mess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you get would always be messy</a:t>
            </a:r>
          </a:p>
          <a:p>
            <a:pPr lvl="1"/>
            <a:r>
              <a:t>Missing data</a:t>
            </a:r>
          </a:p>
          <a:p>
            <a:pPr lvl="1"/>
            <a:r>
              <a:t>Anomalous data</a:t>
            </a:r>
          </a:p>
          <a:p>
            <a:pPr lvl="1"/>
            <a:r>
              <a:t>Errors in data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20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207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22" name="Loading data from sql data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Loading data from sql database</a:t>
            </a:r>
          </a:p>
        </p:txBody>
      </p:sp>
      <p:sp>
        <p:nvSpPr>
          <p:cNvPr id="323" name="Link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2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327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0" name="Num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Numpy</a:t>
            </a:r>
          </a:p>
        </p:txBody>
      </p:sp>
      <p:sp>
        <p:nvSpPr>
          <p:cNvPr id="331" name="What i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34" name="Num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Numpy</a:t>
            </a:r>
          </a:p>
        </p:txBody>
      </p:sp>
      <p:sp>
        <p:nvSpPr>
          <p:cNvPr id="335" name="Scientific Compu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Scientific Computing</a:t>
            </a:r>
          </a:p>
          <a:p>
            <a:pPr/>
            <a:r>
              <a:t>Fast mathematical operations</a:t>
            </a:r>
          </a:p>
          <a:p>
            <a:pPr/>
            <a:r>
              <a:t>Primarily we would work with arrays and matrices</a:t>
            </a:r>
          </a:p>
        </p:txBody>
      </p:sp>
      <p:pic>
        <p:nvPicPr>
          <p:cNvPr id="336" name="1200px-NumPy_logo.svg.png" descr="1200px-NumPy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2930" y="1039117"/>
            <a:ext cx="4310820" cy="170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Figure_5.png" descr="Figure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1265" y="5663515"/>
            <a:ext cx="7322270" cy="3580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40" name="Numpy"/>
          <p:cNvSpPr txBox="1"/>
          <p:nvPr>
            <p:ph type="title"/>
          </p:nvPr>
        </p:nvSpPr>
        <p:spPr>
          <a:xfrm>
            <a:off x="-3502367" y="1530350"/>
            <a:ext cx="12192001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Numpy</a:t>
            </a:r>
          </a:p>
        </p:txBody>
      </p:sp>
      <p:sp>
        <p:nvSpPr>
          <p:cNvPr id="341" name="Scientific Computing…"/>
          <p:cNvSpPr txBox="1"/>
          <p:nvPr>
            <p:ph type="body" sz="quarter" idx="1"/>
          </p:nvPr>
        </p:nvSpPr>
        <p:spPr>
          <a:xfrm>
            <a:off x="-5427361" y="3555508"/>
            <a:ext cx="4529221" cy="3189812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Scientific Computing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Fast mathematical operations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Primarily we would work with arrays and matrices</a:t>
            </a:r>
          </a:p>
        </p:txBody>
      </p:sp>
      <p:pic>
        <p:nvPicPr>
          <p:cNvPr id="342" name="1200px-NumPy_logo.svg.png" descr="1200px-NumPy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4822" y="1039117"/>
            <a:ext cx="4310820" cy="170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Figure_5.png" descr="Figure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038" y="2196725"/>
            <a:ext cx="12080724" cy="5907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46" name="Num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Numpy</a:t>
            </a:r>
          </a:p>
        </p:txBody>
      </p:sp>
      <p:sp>
        <p:nvSpPr>
          <p:cNvPr id="347" name="NumPy Tutorial — Lin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NumPy Tutorial —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Link</a:t>
            </a:r>
          </a:p>
          <a:p>
            <a:pPr/>
            <a:r>
              <a:t>NumPy Quiz —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Link</a:t>
            </a:r>
          </a:p>
          <a:p>
            <a:pPr/>
            <a:r>
              <a:t>NumPy Quiz Solution —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50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351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4" name="Matplotl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Matplotlib</a:t>
            </a:r>
          </a:p>
        </p:txBody>
      </p:sp>
      <p:sp>
        <p:nvSpPr>
          <p:cNvPr id="355" name="What i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atplotlib is a library for producing publication-quality figures. MPL (for short) was designed from the beginning to serve two purpos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Matplotlib is a library for producing publication-quality figures. MPL (for short) was designed from the beginning to serve two purposes: 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 allow for interactive, cross-platform control of figures and plots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 make it easy to produce static raster or vector graphics files without the need for any GUIs. 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Furthermore, MPL — much like Python itself —gives the developer complete control over the appearance of their plots, while still being very usable through a powerful defaults system.</a:t>
            </a:r>
          </a:p>
        </p:txBody>
      </p:sp>
      <p:sp>
        <p:nvSpPr>
          <p:cNvPr id="358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359" name="Matplotlib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hapter 1 - Subplots and Layou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Chapter 1 - Subplots and Layouts</a:t>
            </a:r>
            <a:endParaRPr>
              <a:solidFill>
                <a:srgbClr val="24292E"/>
              </a:solidFill>
            </a:endParaRPr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Chapter 2 - Plotting Methods : Overview</a:t>
            </a:r>
            <a:endParaRPr>
              <a:solidFill>
                <a:srgbClr val="24292E"/>
              </a:solidFill>
            </a:endParaRPr>
          </a:p>
          <a:p>
            <a:pP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Chapter 3 - Speaking MPL</a:t>
            </a:r>
            <a:endParaRPr>
              <a:solidFill>
                <a:srgbClr val="24292E"/>
              </a:solidFill>
            </a:endParaRPr>
          </a:p>
          <a:p>
            <a:pPr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Chapter 4 - Limits, Legends, and Layouts</a:t>
            </a:r>
            <a:endParaRPr>
              <a:solidFill>
                <a:srgbClr val="24292E"/>
              </a:solidFill>
            </a:endParaRPr>
          </a:p>
          <a:p>
            <a:pPr/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Chapter 5 - Artists</a:t>
            </a:r>
            <a:endParaRPr>
              <a:solidFill>
                <a:srgbClr val="24292E"/>
              </a:solidFill>
            </a:endParaRPr>
          </a:p>
          <a:p>
            <a:pPr/>
            <a:r>
              <a:rPr u="sng">
                <a:solidFill>
                  <a:schemeClr val="accent1"/>
                </a:solidFill>
                <a:hlinkClick r:id="rId7" invalidUrl="" action="" tgtFrame="" tooltip="" history="1" highlightClick="0" endSnd="0"/>
              </a:rPr>
              <a:t>Chapter 6 - MPL Tool Kits</a:t>
            </a:r>
          </a:p>
        </p:txBody>
      </p:sp>
      <p:sp>
        <p:nvSpPr>
          <p:cNvPr id="362" name="Notebook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Notebooks</a:t>
            </a:r>
          </a:p>
        </p:txBody>
      </p:sp>
      <p:sp>
        <p:nvSpPr>
          <p:cNvPr id="363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210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211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6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367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370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371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/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TensorFlow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nsorflo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Tensorflow</a:t>
            </a:r>
          </a:p>
        </p:txBody>
      </p:sp>
      <p:sp>
        <p:nvSpPr>
          <p:cNvPr id="374" name="What i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Classification</a:t>
            </a:r>
          </a:p>
        </p:txBody>
      </p:sp>
      <p:pic>
        <p:nvPicPr>
          <p:cNvPr id="377" name="68747470733a2f2f74656e736f72666c6f772e6f72672f696d616765732f66617368696f6e2d6d6e6973742d7370726974652e706e67.png" descr="68747470733a2f2f74656e736f72666c6f772e6f72672f696d616765732f66617368696f6e2d6d6e6973742d7370726974652e706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2301" y="2882900"/>
            <a:ext cx="4570060" cy="457005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379" name="The first notebook is a basic Classification Notebook using the Fashion MNIST dataset which contains 70,000 grayscale images in 10 categories.…"/>
          <p:cNvSpPr txBox="1"/>
          <p:nvPr/>
        </p:nvSpPr>
        <p:spPr>
          <a:xfrm>
            <a:off x="664154" y="4107479"/>
            <a:ext cx="6071252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first notebook</a:t>
            </a:r>
            <a:r>
              <a:t> is a basic Classification Notebook using the </a:t>
            </a:r>
            <a:r>
              <a:rPr>
                <a:solidFill>
                  <a:srgbClr val="0366D6"/>
                </a:solidFill>
                <a:hlinkClick r:id="rId4" invalidUrl="" action="" tgtFrame="" tooltip="" history="1" highlightClick="0" endSnd="0"/>
              </a:rPr>
              <a:t>Fashion MNIST</a:t>
            </a:r>
            <a:r>
              <a:t> dataset which contains 70,000 grayscale images in 10 categories.</a:t>
            </a:r>
          </a:p>
          <a:p>
            <a:pPr/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This guide</a:t>
            </a:r>
            <a:r>
              <a:t> trains a neural network model to classify images of clothing, like sneakers and shirts.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Text Classification</a:t>
            </a:r>
          </a:p>
        </p:txBody>
      </p:sp>
      <p:sp>
        <p:nvSpPr>
          <p:cNvPr id="382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383" name="The second notebook is a text classification example that makes use of the reviews from IMBD dataset as positive or negative."/>
          <p:cNvSpPr txBox="1"/>
          <p:nvPr/>
        </p:nvSpPr>
        <p:spPr>
          <a:xfrm>
            <a:off x="664154" y="4602779"/>
            <a:ext cx="607125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>
                <a:solidFill>
                  <a:srgbClr val="0366D6"/>
                </a:solidFill>
                <a:hlinkClick r:id="rId2" invalidUrl="" action="" tgtFrame="" tooltip="" history="1" highlightClick="0" endSnd="0"/>
              </a:rPr>
              <a:t>second notebook</a:t>
            </a:r>
            <a:r>
              <a:t> is a text classification example that makes use of the reviews from </a:t>
            </a: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IMBD dataset</a:t>
            </a:r>
            <a:r>
              <a:t> as positive or negative.</a:t>
            </a:r>
          </a:p>
        </p:txBody>
      </p:sp>
      <p:pic>
        <p:nvPicPr>
          <p:cNvPr id="384" name="IMDB_Logo_2016.svg.png" descr="IMDB_Logo_2016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1458" y="6177577"/>
            <a:ext cx="6712521" cy="3268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Regression</a:t>
            </a:r>
          </a:p>
        </p:txBody>
      </p:sp>
      <p:sp>
        <p:nvSpPr>
          <p:cNvPr id="387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388" name="The third notebook is regressions notebook for the boston housing prices dataset."/>
          <p:cNvSpPr txBox="1"/>
          <p:nvPr/>
        </p:nvSpPr>
        <p:spPr>
          <a:xfrm>
            <a:off x="230797" y="4483099"/>
            <a:ext cx="520905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>
                <a:solidFill>
                  <a:srgbClr val="0366D6"/>
                </a:solidFill>
                <a:hlinkClick r:id="rId2" invalidUrl="" action="" tgtFrame="" tooltip="" history="1" highlightClick="0" endSnd="0"/>
              </a:rPr>
              <a:t>third notebook</a:t>
            </a:r>
            <a:r>
              <a:t> is regressions notebook for the </a:t>
            </a: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boston housing prices</a:t>
            </a:r>
            <a:r>
              <a:t> dataset.</a:t>
            </a:r>
          </a:p>
        </p:txBody>
      </p:sp>
      <p:pic>
        <p:nvPicPr>
          <p:cNvPr id="389" name="boston.png" descr="boston.png"/>
          <p:cNvPicPr>
            <a:picLocks noChangeAspect="1"/>
          </p:cNvPicPr>
          <p:nvPr/>
        </p:nvPicPr>
        <p:blipFill>
          <a:blip r:embed="rId4">
            <a:extLst/>
          </a:blip>
          <a:srcRect l="859" t="1776" r="0" b="1776"/>
          <a:stretch>
            <a:fillRect/>
          </a:stretch>
        </p:blipFill>
        <p:spPr>
          <a:xfrm>
            <a:off x="5562809" y="2983450"/>
            <a:ext cx="7481292" cy="545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Overfitting and und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Overfitting and underfitting</a:t>
            </a:r>
          </a:p>
        </p:txBody>
      </p:sp>
      <p:sp>
        <p:nvSpPr>
          <p:cNvPr id="392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  <p:sp>
        <p:nvSpPr>
          <p:cNvPr id="393" name="The fourth notebook is focussed towards overfitting and underfitting data.…"/>
          <p:cNvSpPr txBox="1"/>
          <p:nvPr/>
        </p:nvSpPr>
        <p:spPr>
          <a:xfrm>
            <a:off x="230797" y="3473449"/>
            <a:ext cx="5209050" cy="280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>
                <a:solidFill>
                  <a:srgbClr val="0366D6"/>
                </a:solidFill>
                <a:hlinkClick r:id="rId2" invalidUrl="" action="" tgtFrame="" tooltip="" history="1" highlightClick="0" endSnd="0"/>
              </a:rPr>
              <a:t>fourth notebook</a:t>
            </a:r>
            <a:r>
              <a:t> is focussed towards overfitting and underfitting data.</a:t>
            </a:r>
          </a:p>
          <a:p>
            <a:pPr/>
            <a:r>
              <a:t>In this notebook, we'll explore two common regularization techniques—weight regularization and dropout—and use them to improve our IMDB movie review classification notebook.</a:t>
            </a:r>
          </a:p>
        </p:txBody>
      </p:sp>
      <p:pic>
        <p:nvPicPr>
          <p:cNvPr id="394" name="IMDB_Logo_2016.svg.png" descr="IMDB_Logo_2016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1458" y="6177577"/>
            <a:ext cx="6712521" cy="3268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nsor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TensorFlow</a:t>
            </a:r>
          </a:p>
        </p:txBody>
      </p:sp>
      <p:sp>
        <p:nvSpPr>
          <p:cNvPr id="397" name="Bas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Basics</a:t>
            </a:r>
            <a:endParaRPr>
              <a:solidFill>
                <a:srgbClr val="24292E"/>
              </a:solidFill>
            </a:endParaRP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Hello World</a:t>
            </a:r>
            <a:r>
              <a:t> notebook will help you set up your environment if you're having problems with setting up the TensorFlow environment, or haven't done it yet.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rPr>
                <a:solidFill>
                  <a:srgbClr val="0366D6"/>
                </a:solidFill>
                <a:hlinkClick r:id="rId4" invalidUrl="" action="" tgtFrame="" tooltip="" history="1" highlightClick="0" endSnd="0"/>
              </a:rPr>
              <a:t>Understanding tensors</a:t>
            </a:r>
            <a:r>
              <a:t> notebook will help you understand the basics of the tensors and setting up sessions for running your code.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rPr>
                <a:solidFill>
                  <a:srgbClr val="0366D6"/>
                </a:solidFill>
                <a:hlinkClick r:id="rId5" invalidUrl="" action="" tgtFrame="" tooltip="" history="1" highlightClick="0" endSnd="0"/>
              </a:rPr>
              <a:t>Working with Inputs</a:t>
            </a:r>
            <a:r>
              <a:t> notebook will help you gain understanding about how you can give inputs to the session variable you define in TensorFlow using feed_dict</a:t>
            </a:r>
          </a:p>
        </p:txBody>
      </p:sp>
      <p:sp>
        <p:nvSpPr>
          <p:cNvPr id="398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nsor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Tensorflow</a:t>
            </a:r>
          </a:p>
        </p:txBody>
      </p:sp>
      <p:sp>
        <p:nvSpPr>
          <p:cNvPr id="401" name="Bas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Basics</a:t>
            </a:r>
            <a:endParaRPr>
              <a:solidFill>
                <a:srgbClr val="24292E"/>
              </a:solidFill>
            </a:endParaRP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TensorFlow math</a:t>
            </a:r>
            <a:r>
              <a:t> notebook will help you gain familiarity with performing math operations using TensorFlow. Be advised, this is a bit different than your usual programming practices.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rPr>
                <a:solidFill>
                  <a:srgbClr val="0366D6"/>
                </a:solidFill>
                <a:hlinkClick r:id="rId4" invalidUrl="" action="" tgtFrame="" tooltip="" history="1" highlightClick="0" endSnd="0"/>
              </a:rPr>
              <a:t>Declaring Tensors</a:t>
            </a:r>
            <a:r>
              <a:t> notebook is aimed towards helping you understand different types of tensors.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rPr>
                <a:solidFill>
                  <a:srgbClr val="0366D6"/>
                </a:solidFill>
                <a:hlinkClick r:id="rId5" invalidUrl="" action="" tgtFrame="" tooltip="" history="1" highlightClick="0" endSnd="0"/>
              </a:rPr>
              <a:t>Placeholders and Variables</a:t>
            </a:r>
            <a:r>
              <a:t> notebook is aimed towards making your foundations strong by helping you understand placeholders and variables for your data.</a:t>
            </a:r>
          </a:p>
        </p:txBody>
      </p:sp>
      <p:sp>
        <p:nvSpPr>
          <p:cNvPr id="402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ome (relatively) advanced 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Some (relatively) advanced topics</a:t>
            </a:r>
          </a:p>
        </p:txBody>
      </p:sp>
      <p:sp>
        <p:nvSpPr>
          <p:cNvPr id="405" name="Intro to TensorFl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Intro to TensorFlow</a:t>
            </a:r>
            <a:endParaRPr>
              <a:solidFill>
                <a:srgbClr val="24292E"/>
              </a:solidFill>
            </a:endParaRPr>
          </a:p>
          <a:p>
            <a:pPr lvl="1"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Softmax in TensorFlow</a:t>
            </a:r>
            <a:endParaRPr>
              <a:solidFill>
                <a:srgbClr val="24292E"/>
              </a:solidFill>
            </a:endParaRPr>
          </a:p>
          <a:p>
            <a:pPr lvl="1"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Cross Entropy</a:t>
            </a:r>
            <a:endParaRPr>
              <a:solidFill>
                <a:srgbClr val="24292E"/>
              </a:solidFill>
            </a:endParaRPr>
          </a:p>
          <a:p>
            <a:pPr lvl="1"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MiniBatching</a:t>
            </a:r>
            <a:endParaRPr>
              <a:solidFill>
                <a:srgbClr val="24292E"/>
              </a:solidFill>
            </a:endParaRPr>
          </a:p>
          <a:p>
            <a:pPr lvl="1"/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MNIST in TensorFlow</a:t>
            </a:r>
          </a:p>
        </p:txBody>
      </p:sp>
      <p:sp>
        <p:nvSpPr>
          <p:cNvPr id="406" name="School of Ai - Raleigh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School of Ai - Raleigh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rom data to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</p:txBody>
      </p:sp>
      <p:pic>
        <p:nvPicPr>
          <p:cNvPr id="214" name="02-marketing-strategy.png" descr="02-marketing-strateg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109" y="254855"/>
            <a:ext cx="3461895" cy="346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i in 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security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14-tenor.gif" descr="14-ten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6493" y="-97928"/>
            <a:ext cx="13537786" cy="9949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01-b-brainstorm.png" descr="01-b-brainsto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507" y="2848146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04-goal.png" descr="04-go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5800" y="2848146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05-repeat.png" descr="05-repea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6683" y="3744624"/>
            <a:ext cx="1811434" cy="181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8146002" y="8405730"/>
            <a:ext cx="3962486" cy="452390"/>
          </a:xfrm>
          <a:prstGeom prst="rect">
            <a:avLst/>
          </a:prstGeom>
        </p:spPr>
      </p:pic>
      <p:pic>
        <p:nvPicPr>
          <p:cNvPr id="221" name="07-stats.png" descr="07-stat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30990" y="10749582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08-stats.png" descr="08-stat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96863" y="11187146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09-abacus.png" descr="09-abacu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02048" y="13450124"/>
            <a:ext cx="2125166" cy="212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10-matrix.gif" descr="10-matrix.gif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85072" y="15624173"/>
            <a:ext cx="4493192" cy="3280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812837">
            <a:off x="4980762" y="14767545"/>
            <a:ext cx="2814712" cy="452390"/>
          </a:xfrm>
          <a:prstGeom prst="rect">
            <a:avLst/>
          </a:prstGeom>
        </p:spPr>
      </p:pic>
      <p:pic>
        <p:nvPicPr>
          <p:cNvPr id="227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23131" y="17038078"/>
            <a:ext cx="8813586" cy="452390"/>
          </a:xfrm>
          <a:prstGeom prst="rect">
            <a:avLst/>
          </a:prstGeom>
        </p:spPr>
      </p:pic>
      <p:pic>
        <p:nvPicPr>
          <p:cNvPr id="229" name="06-report.png" descr="06-report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525763" y="14846930"/>
            <a:ext cx="4834687" cy="483468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Brainstorming"/>
          <p:cNvSpPr txBox="1"/>
          <p:nvPr/>
        </p:nvSpPr>
        <p:spPr>
          <a:xfrm>
            <a:off x="1376287" y="6861324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Brainstorming</a:t>
            </a:r>
          </a:p>
        </p:txBody>
      </p:sp>
      <p:sp>
        <p:nvSpPr>
          <p:cNvPr id="231" name="Idea"/>
          <p:cNvSpPr txBox="1"/>
          <p:nvPr/>
        </p:nvSpPr>
        <p:spPr>
          <a:xfrm>
            <a:off x="8748581" y="1776412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232" name="Data extraction"/>
          <p:cNvSpPr txBox="1"/>
          <p:nvPr/>
        </p:nvSpPr>
        <p:spPr>
          <a:xfrm>
            <a:off x="9234840" y="14552117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/>
            </a:lvl1pPr>
          </a:lstStyle>
          <a:p>
            <a:pPr/>
            <a:r>
              <a:t>Data extraction </a:t>
            </a:r>
          </a:p>
        </p:txBody>
      </p:sp>
      <p:sp>
        <p:nvSpPr>
          <p:cNvPr id="233" name="Data processing"/>
          <p:cNvSpPr txBox="1"/>
          <p:nvPr/>
        </p:nvSpPr>
        <p:spPr>
          <a:xfrm>
            <a:off x="1625328" y="18978911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/>
            </a:lvl1pPr>
          </a:lstStyle>
          <a:p>
            <a:pPr/>
            <a:r>
              <a:t>Data processing </a:t>
            </a:r>
          </a:p>
        </p:txBody>
      </p:sp>
      <p:sp>
        <p:nvSpPr>
          <p:cNvPr id="234" name="Data summarization"/>
          <p:cNvSpPr txBox="1"/>
          <p:nvPr/>
        </p:nvSpPr>
        <p:spPr>
          <a:xfrm>
            <a:off x="20811228" y="16756273"/>
            <a:ext cx="275882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Data summarization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01-b-brainstorm.png" descr="01-b-brainsto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059" y="-6806225"/>
            <a:ext cx="3604389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04-goal.png" descr="04-go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6351" y="-6806225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05-repeat.png" descr="05-repea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7235" y="-5909747"/>
            <a:ext cx="1811434" cy="181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8206553" y="-1248642"/>
            <a:ext cx="3962486" cy="452391"/>
          </a:xfrm>
          <a:prstGeom prst="rect">
            <a:avLst/>
          </a:prstGeom>
        </p:spPr>
      </p:pic>
      <p:pic>
        <p:nvPicPr>
          <p:cNvPr id="241" name="07-stats.png" descr="07-stat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45394" y="657646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08-stats.png" descr="08-stat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1267" y="1095211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10-matrix.gif" descr="10-matrix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9476" y="5532237"/>
            <a:ext cx="4493192" cy="328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812837">
            <a:off x="4695166" y="4675609"/>
            <a:ext cx="2814712" cy="452391"/>
          </a:xfrm>
          <a:prstGeom prst="rect">
            <a:avLst/>
          </a:prstGeom>
        </p:spPr>
      </p:pic>
      <p:pic>
        <p:nvPicPr>
          <p:cNvPr id="246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05895" y="6946143"/>
            <a:ext cx="8813587" cy="452390"/>
          </a:xfrm>
          <a:prstGeom prst="rect">
            <a:avLst/>
          </a:prstGeom>
        </p:spPr>
      </p:pic>
      <p:pic>
        <p:nvPicPr>
          <p:cNvPr id="248" name="06-report.png" descr="06-report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270975" y="4754994"/>
            <a:ext cx="4834687" cy="483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11-pandas_logo.png" descr="11-pandas_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22074" y="532468"/>
            <a:ext cx="6074225" cy="12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1200px-NumPy_logo.svg.png" descr="1200px-NumPy_logo.svg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52126" y="7955667"/>
            <a:ext cx="4310820" cy="170636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ata extraction"/>
          <p:cNvSpPr txBox="1"/>
          <p:nvPr/>
        </p:nvSpPr>
        <p:spPr>
          <a:xfrm>
            <a:off x="8809132" y="4434527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/>
            </a:lvl1pPr>
          </a:lstStyle>
          <a:p>
            <a:pPr/>
            <a:r>
              <a:t>Data extraction </a:t>
            </a:r>
          </a:p>
        </p:txBody>
      </p:sp>
      <p:sp>
        <p:nvSpPr>
          <p:cNvPr id="252" name="Data processing"/>
          <p:cNvSpPr txBox="1"/>
          <p:nvPr/>
        </p:nvSpPr>
        <p:spPr>
          <a:xfrm>
            <a:off x="1199620" y="8861321"/>
            <a:ext cx="27588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/>
            </a:lvl1pPr>
          </a:lstStyle>
          <a:p>
            <a:pPr/>
            <a:r>
              <a:t>Data processing </a:t>
            </a:r>
          </a:p>
        </p:txBody>
      </p:sp>
      <p:sp>
        <p:nvSpPr>
          <p:cNvPr id="253" name="Data summarization"/>
          <p:cNvSpPr txBox="1"/>
          <p:nvPr/>
        </p:nvSpPr>
        <p:spPr>
          <a:xfrm>
            <a:off x="21918890" y="6664337"/>
            <a:ext cx="27588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Data summarization </a:t>
            </a:r>
          </a:p>
        </p:txBody>
      </p:sp>
      <p:pic>
        <p:nvPicPr>
          <p:cNvPr id="254" name="Image1.png" descr="Image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4627" y="3034111"/>
            <a:ext cx="3009125" cy="2708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01-b-brainstorm.png" descr="01-b-brainsto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092366" y="-6744625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04-goal.png" descr="04-go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720073" y="-6744625"/>
            <a:ext cx="3604389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05-repeat.png" descr="05-repea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449190" y="-5848147"/>
            <a:ext cx="1811434" cy="181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-5899871" y="-1187041"/>
            <a:ext cx="3962485" cy="452390"/>
          </a:xfrm>
          <a:prstGeom prst="rect">
            <a:avLst/>
          </a:prstGeom>
        </p:spPr>
      </p:pic>
      <p:pic>
        <p:nvPicPr>
          <p:cNvPr id="261" name="07-stats.png" descr="07-stat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6561031" y="719246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08-stats.png" descr="08-stat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5495158" y="1156811"/>
            <a:ext cx="3604390" cy="36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09-abacus.png" descr="09-abacu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12589973" y="3419788"/>
            <a:ext cx="2125166" cy="212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10-matrix.gif" descr="10-matrix.gif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2706949" y="5593837"/>
            <a:ext cx="4493193" cy="328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812837">
            <a:off x="-9411259" y="4737209"/>
            <a:ext cx="2814712" cy="452391"/>
          </a:xfrm>
          <a:prstGeom prst="rect">
            <a:avLst/>
          </a:prstGeom>
        </p:spPr>
      </p:pic>
      <p:pic>
        <p:nvPicPr>
          <p:cNvPr id="267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7400530" y="7007743"/>
            <a:ext cx="8813587" cy="452390"/>
          </a:xfrm>
          <a:prstGeom prst="rect">
            <a:avLst/>
          </a:prstGeom>
        </p:spPr>
      </p:pic>
      <p:pic>
        <p:nvPicPr>
          <p:cNvPr id="269" name="06-report.png" descr="06-report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73339" y="4255410"/>
            <a:ext cx="4834687" cy="483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logo2.png" descr="logo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307401" y="2556851"/>
            <a:ext cx="68834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ata summarization"/>
          <p:cNvSpPr txBox="1"/>
          <p:nvPr/>
        </p:nvSpPr>
        <p:spPr>
          <a:xfrm>
            <a:off x="6369687" y="6164753"/>
            <a:ext cx="27588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600">
                <a:solidFill>
                  <a:srgbClr val="222222"/>
                </a:solidFill>
              </a:defRPr>
            </a:lvl1pPr>
          </a:lstStyle>
          <a:p>
            <a:pPr/>
            <a:r>
              <a:t>Data summarization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chool of Ai - Raleig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School of Ai - Raleigh</a:t>
            </a:r>
          </a:p>
        </p:txBody>
      </p:sp>
      <p:sp>
        <p:nvSpPr>
          <p:cNvPr id="274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Agenda</a:t>
            </a:r>
          </a:p>
        </p:txBody>
      </p:sp>
      <p:sp>
        <p:nvSpPr>
          <p:cNvPr id="275" name="From data to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information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Business Impact of AI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Matplotlib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Karen McCa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Karen McCann </a:t>
            </a:r>
          </a:p>
        </p:txBody>
      </p:sp>
      <p:sp>
        <p:nvSpPr>
          <p:cNvPr id="278" name="Founder — AI Now - RTP"/>
          <p:cNvSpPr txBox="1"/>
          <p:nvPr>
            <p:ph type="body" sz="quarter" idx="4294967295"/>
          </p:nvPr>
        </p:nvSpPr>
        <p:spPr>
          <a:xfrm>
            <a:off x="406400" y="53975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Founder — AI Now - RTP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